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9"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B"/>
    <a:srgbClr val="FF7478"/>
    <a:srgbClr val="F9D7C5"/>
    <a:srgbClr val="FFCC99"/>
    <a:srgbClr val="FF6569"/>
    <a:srgbClr val="FF4347"/>
    <a:srgbClr val="FF7C80"/>
    <a:srgbClr val="FFCCFF"/>
    <a:srgbClr val="0033CC"/>
    <a:srgbClr val="FF7C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5" d="100"/>
          <a:sy n="125" d="100"/>
        </p:scale>
        <p:origin x="213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86CCEFF-434F-4BCC-90C1-8276ABEAED2D}" type="datetimeFigureOut">
              <a:rPr kumimoji="1" lang="ja-JP" altLang="en-US" smtClean="0"/>
              <a:t>2025/10/17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EB00BBF-A8E7-404F-B0D6-E178EB9E1DC9}" type="slidenum">
              <a:rPr kumimoji="1" lang="ja-JP" altLang="en-US" smtClean="0"/>
              <a:t>‹#›</a:t>
            </a:fld>
            <a:endParaRPr kumimoji="1" lang="ja-JP" altLang="en-US"/>
          </a:p>
        </p:txBody>
      </p:sp>
    </p:spTree>
    <p:extLst>
      <p:ext uri="{BB962C8B-B14F-4D97-AF65-F5344CB8AC3E}">
        <p14:creationId xmlns:p14="http://schemas.microsoft.com/office/powerpoint/2010/main" val="1322394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88B8-215E-601E-D983-E184301799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703041-40E2-4FFC-50BF-6096FE9A0C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C5737A-407D-9207-47BF-A5648C53E17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81D3DC8-8E5C-2F65-6272-D7420F5BE249}"/>
              </a:ext>
            </a:extLst>
          </p:cNvPr>
          <p:cNvSpPr>
            <a:spLocks noGrp="1"/>
          </p:cNvSpPr>
          <p:nvPr>
            <p:ph type="sldNum" sz="quarter" idx="5"/>
          </p:nvPr>
        </p:nvSpPr>
        <p:spPr/>
        <p:txBody>
          <a:bodyPr/>
          <a:lstStyle/>
          <a:p>
            <a:fld id="{DEB00BBF-A8E7-404F-B0D6-E178EB9E1DC9}" type="slidenum">
              <a:rPr kumimoji="1" lang="ja-JP" altLang="en-US" smtClean="0"/>
              <a:t>1</a:t>
            </a:fld>
            <a:endParaRPr kumimoji="1" lang="ja-JP" altLang="en-US"/>
          </a:p>
        </p:txBody>
      </p:sp>
    </p:spTree>
    <p:extLst>
      <p:ext uri="{BB962C8B-B14F-4D97-AF65-F5344CB8AC3E}">
        <p14:creationId xmlns:p14="http://schemas.microsoft.com/office/powerpoint/2010/main" val="31927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57A7C-8A7B-7DCB-DDFB-472EA14F4F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C6A115-0D1C-A85B-0E70-137430D9B4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35AE4D-4EA5-E6BB-4125-08AC188D5A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D0EC46-E5E3-D935-AF2F-0478A429F275}"/>
              </a:ext>
            </a:extLst>
          </p:cNvPr>
          <p:cNvSpPr>
            <a:spLocks noGrp="1"/>
          </p:cNvSpPr>
          <p:nvPr>
            <p:ph type="sldNum" sz="quarter" idx="5"/>
          </p:nvPr>
        </p:nvSpPr>
        <p:spPr/>
        <p:txBody>
          <a:bodyPr/>
          <a:lstStyle/>
          <a:p>
            <a:fld id="{DEB00BBF-A8E7-404F-B0D6-E178EB9E1DC9}" type="slidenum">
              <a:rPr kumimoji="1" lang="ja-JP" altLang="en-US" smtClean="0"/>
              <a:t>2</a:t>
            </a:fld>
            <a:endParaRPr kumimoji="1" lang="ja-JP" altLang="en-US"/>
          </a:p>
        </p:txBody>
      </p:sp>
    </p:spTree>
    <p:extLst>
      <p:ext uri="{BB962C8B-B14F-4D97-AF65-F5344CB8AC3E}">
        <p14:creationId xmlns:p14="http://schemas.microsoft.com/office/powerpoint/2010/main" val="185859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146510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310266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327964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27319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297597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199665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69030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334155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342351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210454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1B9185-B8B7-4A0A-9EC7-E9D55E57AB90}" type="datetimeFigureOut">
              <a:rPr kumimoji="1" lang="ja-JP" altLang="en-US" smtClean="0"/>
              <a:t>2025/10/17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347730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421B9185-B8B7-4A0A-9EC7-E9D55E57AB90}" type="datetimeFigureOut">
              <a:rPr kumimoji="1" lang="ja-JP" altLang="en-US" smtClean="0"/>
              <a:t>2025/10/17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18D7F4D5-BECA-458C-9F71-9F5A5CC4B436}" type="slidenum">
              <a:rPr kumimoji="1" lang="ja-JP" altLang="en-US" smtClean="0"/>
              <a:t>‹#›</a:t>
            </a:fld>
            <a:endParaRPr kumimoji="1" lang="ja-JP" altLang="en-US"/>
          </a:p>
        </p:txBody>
      </p:sp>
    </p:spTree>
    <p:extLst>
      <p:ext uri="{BB962C8B-B14F-4D97-AF65-F5344CB8AC3E}">
        <p14:creationId xmlns:p14="http://schemas.microsoft.com/office/powerpoint/2010/main" val="994003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alpha val="57000"/>
          </a:srgbClr>
        </a:solidFill>
        <a:effectLst/>
      </p:bgPr>
    </p:bg>
    <p:spTree>
      <p:nvGrpSpPr>
        <p:cNvPr id="1" name="">
          <a:extLst>
            <a:ext uri="{FF2B5EF4-FFF2-40B4-BE49-F238E27FC236}">
              <a16:creationId xmlns:a16="http://schemas.microsoft.com/office/drawing/2014/main" id="{39DF402D-5344-2001-8C3B-6BE4F2822FB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02F3719B-84A3-D561-6644-9474B137D8FC}"/>
              </a:ext>
            </a:extLst>
          </p:cNvPr>
          <p:cNvSpPr/>
          <p:nvPr/>
        </p:nvSpPr>
        <p:spPr>
          <a:xfrm flipV="1">
            <a:off x="3624274" y="7180640"/>
            <a:ext cx="3240000" cy="419705"/>
          </a:xfrm>
          <a:prstGeom prst="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創英角ｺﾞｼｯｸUB" panose="020B0909000000000000" pitchFamily="49" charset="-128"/>
              <a:ea typeface="HG創英角ｺﾞｼｯｸUB" panose="020B0909000000000000" pitchFamily="49" charset="-128"/>
            </a:endParaRPr>
          </a:p>
        </p:txBody>
      </p:sp>
      <p:sp>
        <p:nvSpPr>
          <p:cNvPr id="10" name="正方形/長方形 9">
            <a:extLst>
              <a:ext uri="{FF2B5EF4-FFF2-40B4-BE49-F238E27FC236}">
                <a16:creationId xmlns:a16="http://schemas.microsoft.com/office/drawing/2014/main" id="{258A4E39-A8CA-A68A-2FC7-8C82C3132DB5}"/>
              </a:ext>
            </a:extLst>
          </p:cNvPr>
          <p:cNvSpPr/>
          <p:nvPr/>
        </p:nvSpPr>
        <p:spPr>
          <a:xfrm>
            <a:off x="-79166" y="1"/>
            <a:ext cx="421263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sp>
        <p:nvSpPr>
          <p:cNvPr id="46" name="正方形/長方形 45">
            <a:extLst>
              <a:ext uri="{FF2B5EF4-FFF2-40B4-BE49-F238E27FC236}">
                <a16:creationId xmlns:a16="http://schemas.microsoft.com/office/drawing/2014/main" id="{824C556F-0B6F-2EB0-B74F-010A2538666E}"/>
              </a:ext>
            </a:extLst>
          </p:cNvPr>
          <p:cNvSpPr/>
          <p:nvPr/>
        </p:nvSpPr>
        <p:spPr>
          <a:xfrm>
            <a:off x="3999844" y="0"/>
            <a:ext cx="2858156" cy="990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sp>
        <p:nvSpPr>
          <p:cNvPr id="14" name="テキスト ボックス 13">
            <a:extLst>
              <a:ext uri="{FF2B5EF4-FFF2-40B4-BE49-F238E27FC236}">
                <a16:creationId xmlns:a16="http://schemas.microsoft.com/office/drawing/2014/main" id="{EF7126F0-9BC3-E7C2-E729-54AEDF938A94}"/>
              </a:ext>
            </a:extLst>
          </p:cNvPr>
          <p:cNvSpPr txBox="1"/>
          <p:nvPr/>
        </p:nvSpPr>
        <p:spPr>
          <a:xfrm>
            <a:off x="3974678" y="7167787"/>
            <a:ext cx="1454244" cy="369332"/>
          </a:xfrm>
          <a:prstGeom prst="rect">
            <a:avLst/>
          </a:prstGeom>
          <a:noFill/>
        </p:spPr>
        <p:txBody>
          <a:bodyPr wrap="square" rtlCol="0">
            <a:spAutoFit/>
          </a:bodyPr>
          <a:lstStyle/>
          <a:p>
            <a:r>
              <a:rPr kumimoji="1" lang="ja-JP" altLang="en-US" dirty="0">
                <a:solidFill>
                  <a:schemeClr val="bg1"/>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　同時開催</a:t>
            </a:r>
          </a:p>
        </p:txBody>
      </p:sp>
      <p:sp>
        <p:nvSpPr>
          <p:cNvPr id="15" name="テキスト ボックス 14">
            <a:extLst>
              <a:ext uri="{FF2B5EF4-FFF2-40B4-BE49-F238E27FC236}">
                <a16:creationId xmlns:a16="http://schemas.microsoft.com/office/drawing/2014/main" id="{06DA62FF-8FDB-7B38-A076-C6E481668D0F}"/>
              </a:ext>
            </a:extLst>
          </p:cNvPr>
          <p:cNvSpPr txBox="1"/>
          <p:nvPr/>
        </p:nvSpPr>
        <p:spPr>
          <a:xfrm>
            <a:off x="4179208" y="7607506"/>
            <a:ext cx="2881658" cy="1031051"/>
          </a:xfrm>
          <a:prstGeom prst="rect">
            <a:avLst/>
          </a:prstGeom>
          <a:noFill/>
        </p:spPr>
        <p:txBody>
          <a:bodyPr wrap="square" rtlCol="0">
            <a:spAutoFit/>
          </a:bodyPr>
          <a:lstStyle/>
          <a:p>
            <a:r>
              <a:rPr kumimoji="1" lang="ja-JP" altLang="en-US" sz="14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生活クラブ創設者・岩根邦雄</a:t>
            </a:r>
            <a:endParaRPr kumimoji="1" lang="en-US" altLang="ja-JP" sz="14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kumimoji="1" lang="ja-JP" altLang="en-US" sz="14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追悼写真展　</a:t>
            </a:r>
          </a:p>
          <a:p>
            <a:r>
              <a:rPr kumimoji="1" lang="ja-JP" altLang="en-US" sz="11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桑原史成</a:t>
            </a:r>
            <a:r>
              <a:rPr kumimoji="1" lang="en-US" altLang="ja-JP" sz="11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ja-JP" altLang="en-US" sz="11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生活者群像</a:t>
            </a:r>
            <a:r>
              <a:rPr kumimoji="1" lang="en-US" altLang="ja-JP" sz="11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ja-JP" altLang="en-US" sz="11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より</a:t>
            </a:r>
            <a:endParaRPr kumimoji="1" lang="en-US" altLang="ja-JP" sz="11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12</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月</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6</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日</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土</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30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16</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00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endPar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12</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月</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7</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日</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日</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30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16</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00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endPar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sp>
        <p:nvSpPr>
          <p:cNvPr id="16" name="テキスト ボックス 15">
            <a:extLst>
              <a:ext uri="{FF2B5EF4-FFF2-40B4-BE49-F238E27FC236}">
                <a16:creationId xmlns:a16="http://schemas.microsoft.com/office/drawing/2014/main" id="{B3833C35-3510-5248-A424-50DB26EA35DD}"/>
              </a:ext>
            </a:extLst>
          </p:cNvPr>
          <p:cNvSpPr txBox="1"/>
          <p:nvPr/>
        </p:nvSpPr>
        <p:spPr>
          <a:xfrm>
            <a:off x="4146448" y="9357900"/>
            <a:ext cx="2881658" cy="430887"/>
          </a:xfrm>
          <a:prstGeom prst="rect">
            <a:avLst/>
          </a:prstGeom>
          <a:noFill/>
        </p:spPr>
        <p:txBody>
          <a:bodyPr wrap="square" rtlCol="0">
            <a:spAutoFit/>
          </a:bodyPr>
          <a:lstStyle/>
          <a:p>
            <a:r>
              <a:rPr kumimoji="1" lang="en-US" altLang="ja-JP" sz="900" spc="-7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ja-JP" altLang="en-US" sz="1100" spc="-7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観覧は無料。</a:t>
            </a:r>
            <a:endParaRPr kumimoji="1" lang="en-US" altLang="ja-JP" sz="1100" spc="-7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kumimoji="1" lang="ja-JP" altLang="en-US" sz="1100" spc="-7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詳細は裏面をご確認ください。</a:t>
            </a:r>
          </a:p>
        </p:txBody>
      </p:sp>
      <p:sp>
        <p:nvSpPr>
          <p:cNvPr id="8" name="テキスト ボックス 7">
            <a:extLst>
              <a:ext uri="{FF2B5EF4-FFF2-40B4-BE49-F238E27FC236}">
                <a16:creationId xmlns:a16="http://schemas.microsoft.com/office/drawing/2014/main" id="{86862626-D660-21B3-45CE-D21486A8C539}"/>
              </a:ext>
            </a:extLst>
          </p:cNvPr>
          <p:cNvSpPr txBox="1"/>
          <p:nvPr/>
        </p:nvSpPr>
        <p:spPr>
          <a:xfrm>
            <a:off x="416474" y="5004964"/>
            <a:ext cx="2449339" cy="461665"/>
          </a:xfrm>
          <a:prstGeom prst="rect">
            <a:avLst/>
          </a:prstGeom>
          <a:noFill/>
        </p:spPr>
        <p:txBody>
          <a:bodyPr wrap="square" rtlCol="0">
            <a:spAutoFit/>
          </a:bodyPr>
          <a:lstStyle/>
          <a:p>
            <a:pPr algn="r"/>
            <a:r>
              <a:rPr kumimoji="1"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参加のお申込みはこちらから▶</a:t>
            </a:r>
            <a:endParaRPr kumimoji="1" lang="en-US" altLang="ja-JP"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pPr algn="r"/>
            <a:endParaRPr kumimoji="1" lang="en-US" altLang="ja-JP"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sp>
        <p:nvSpPr>
          <p:cNvPr id="12" name="テキスト ボックス 11">
            <a:extLst>
              <a:ext uri="{FF2B5EF4-FFF2-40B4-BE49-F238E27FC236}">
                <a16:creationId xmlns:a16="http://schemas.microsoft.com/office/drawing/2014/main" id="{C3486FB4-E4F0-F593-1951-988B668972B5}"/>
              </a:ext>
            </a:extLst>
          </p:cNvPr>
          <p:cNvSpPr txBox="1"/>
          <p:nvPr/>
        </p:nvSpPr>
        <p:spPr>
          <a:xfrm>
            <a:off x="4281612" y="337351"/>
            <a:ext cx="861774" cy="6838252"/>
          </a:xfrm>
          <a:prstGeom prst="rect">
            <a:avLst/>
          </a:prstGeom>
          <a:noFill/>
        </p:spPr>
        <p:txBody>
          <a:bodyPr vert="eaVert" wrap="square" rtlCol="0">
            <a:spAutoFit/>
          </a:bodyPr>
          <a:lstStyle/>
          <a:p>
            <a:r>
              <a:rPr kumimoji="1" lang="ja-JP" altLang="en-US" sz="2200" dirty="0">
                <a:ln w="3175">
                  <a:solidFill>
                    <a:schemeClr val="bg1"/>
                  </a:solidFill>
                </a:ln>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生活クラブ運動の原点「なぜ人は行動したのか」</a:t>
            </a:r>
            <a:endParaRPr kumimoji="1" lang="en-US" altLang="ja-JP" sz="2200" dirty="0">
              <a:ln w="3175">
                <a:solidFill>
                  <a:schemeClr val="bg1"/>
                </a:solidFill>
              </a:ln>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kumimoji="1" lang="ja-JP" altLang="en-US" sz="2200" dirty="0">
                <a:ln w="3175">
                  <a:solidFill>
                    <a:schemeClr val="bg1"/>
                  </a:solidFill>
                </a:ln>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～おおぜいの「私」が問うてきたこと～</a:t>
            </a:r>
          </a:p>
        </p:txBody>
      </p:sp>
      <p:sp>
        <p:nvSpPr>
          <p:cNvPr id="11" name="テキスト ボックス 10">
            <a:extLst>
              <a:ext uri="{FF2B5EF4-FFF2-40B4-BE49-F238E27FC236}">
                <a16:creationId xmlns:a16="http://schemas.microsoft.com/office/drawing/2014/main" id="{077C1159-1D44-5D9A-6500-05CC55D9BF6C}"/>
              </a:ext>
            </a:extLst>
          </p:cNvPr>
          <p:cNvSpPr txBox="1"/>
          <p:nvPr/>
        </p:nvSpPr>
        <p:spPr>
          <a:xfrm>
            <a:off x="5119563" y="260023"/>
            <a:ext cx="1538883" cy="6980117"/>
          </a:xfrm>
          <a:prstGeom prst="rect">
            <a:avLst/>
          </a:prstGeom>
          <a:noFill/>
        </p:spPr>
        <p:txBody>
          <a:bodyPr vert="eaVert" wrap="square" rtlCol="0">
            <a:spAutoFit/>
          </a:bodyPr>
          <a:lstStyle/>
          <a:p>
            <a:r>
              <a:rPr kumimoji="1" lang="ja-JP" altLang="en-US" sz="4400" b="1" dirty="0">
                <a:ln w="3175">
                  <a:solidFill>
                    <a:schemeClr val="bg1"/>
                  </a:solidFill>
                </a:ln>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生活クラブ</a:t>
            </a:r>
            <a:endParaRPr kumimoji="1" lang="en-US" altLang="ja-JP" sz="4400" b="1" dirty="0">
              <a:ln w="3175">
                <a:solidFill>
                  <a:schemeClr val="bg1"/>
                </a:solidFill>
              </a:ln>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endParaRPr>
          </a:p>
          <a:p>
            <a:r>
              <a:rPr kumimoji="1" lang="ja-JP" altLang="en-US" sz="4400" b="1" dirty="0">
                <a:ln w="3175">
                  <a:solidFill>
                    <a:schemeClr val="bg1"/>
                  </a:solidFill>
                </a:ln>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創立</a:t>
            </a:r>
            <a:r>
              <a:rPr kumimoji="1" lang="en-US" altLang="ja-JP" sz="4400" b="1" dirty="0">
                <a:ln w="3175">
                  <a:solidFill>
                    <a:schemeClr val="bg1"/>
                  </a:solidFill>
                </a:ln>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60</a:t>
            </a:r>
            <a:r>
              <a:rPr kumimoji="1" lang="ja-JP" altLang="en-US" sz="4400" b="1" dirty="0">
                <a:ln w="3175">
                  <a:solidFill>
                    <a:schemeClr val="bg1"/>
                  </a:solidFill>
                </a:ln>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周年記念フ</a:t>
            </a:r>
            <a:r>
              <a:rPr kumimoji="1" lang="ja-JP" altLang="en-US" sz="3200" b="1" dirty="0">
                <a:ln w="3175">
                  <a:solidFill>
                    <a:schemeClr val="bg1"/>
                  </a:solidFill>
                </a:ln>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オ</a:t>
            </a:r>
            <a:r>
              <a:rPr kumimoji="1" lang="ja-JP" altLang="en-US" sz="4400" b="1" dirty="0">
                <a:ln w="3175">
                  <a:solidFill>
                    <a:schemeClr val="bg1"/>
                  </a:solidFill>
                </a:ln>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ーラム</a:t>
            </a:r>
          </a:p>
        </p:txBody>
      </p:sp>
      <p:sp>
        <p:nvSpPr>
          <p:cNvPr id="20" name="テキスト ボックス 19">
            <a:extLst>
              <a:ext uri="{FF2B5EF4-FFF2-40B4-BE49-F238E27FC236}">
                <a16:creationId xmlns:a16="http://schemas.microsoft.com/office/drawing/2014/main" id="{974C9D1B-3D11-DF17-9636-443FCB35DD3E}"/>
              </a:ext>
            </a:extLst>
          </p:cNvPr>
          <p:cNvSpPr txBox="1"/>
          <p:nvPr/>
        </p:nvSpPr>
        <p:spPr>
          <a:xfrm>
            <a:off x="4171120" y="8689065"/>
            <a:ext cx="2851452" cy="692497"/>
          </a:xfrm>
          <a:prstGeom prst="rect">
            <a:avLst/>
          </a:prstGeom>
          <a:noFill/>
        </p:spPr>
        <p:txBody>
          <a:bodyPr wrap="square" rtlCol="0">
            <a:spAutoFit/>
          </a:bodyPr>
          <a:lstStyle/>
          <a:p>
            <a:r>
              <a:rPr kumimoji="1" lang="ja-JP" altLang="en-US" sz="1400" u="sng" dirty="0">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生活クラブ創立</a:t>
            </a:r>
            <a:r>
              <a:rPr kumimoji="1" lang="en-US" altLang="ja-JP" sz="1400" u="sng" dirty="0">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60</a:t>
            </a:r>
            <a:r>
              <a:rPr kumimoji="1" lang="ja-JP" altLang="en-US" sz="1400" u="sng" dirty="0">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周年の歩み</a:t>
            </a:r>
            <a:endParaRPr kumimoji="1" lang="en-US" altLang="ja-JP" sz="1400" u="sng" dirty="0">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endParaRPr>
          </a:p>
          <a:p>
            <a:r>
              <a:rPr kumimoji="1" lang="ja-JP" altLang="en-US" sz="1400" u="sng" dirty="0">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（展示）</a:t>
            </a:r>
            <a:endParaRPr kumimoji="1" lang="ja-JP" altLang="en-US" sz="1400" u="sng"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12</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月</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7</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日</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日</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30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16</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kumimoji="1" lang="en-US" altLang="ja-JP"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00</a:t>
            </a:r>
            <a:r>
              <a:rPr kumimoji="1" lang="ja-JP" altLang="en-US" sz="11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endParaRPr kumimoji="1" lang="ja-JP" altLang="en-US" sz="10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pic>
        <p:nvPicPr>
          <p:cNvPr id="38" name="図 37" descr="QR コード&#10;&#10;AI 生成コンテンツは誤りを含む可能性があります。">
            <a:extLst>
              <a:ext uri="{FF2B5EF4-FFF2-40B4-BE49-F238E27FC236}">
                <a16:creationId xmlns:a16="http://schemas.microsoft.com/office/drawing/2014/main" id="{091695B2-CA1D-F830-74BC-3542C21F0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087" y="4679564"/>
            <a:ext cx="878925" cy="878925"/>
          </a:xfrm>
          <a:prstGeom prst="rect">
            <a:avLst/>
          </a:prstGeom>
        </p:spPr>
      </p:pic>
      <p:sp>
        <p:nvSpPr>
          <p:cNvPr id="21" name="テキスト ボックス 20">
            <a:extLst>
              <a:ext uri="{FF2B5EF4-FFF2-40B4-BE49-F238E27FC236}">
                <a16:creationId xmlns:a16="http://schemas.microsoft.com/office/drawing/2014/main" id="{925143BA-1501-8E07-4A22-32A14C48652B}"/>
              </a:ext>
            </a:extLst>
          </p:cNvPr>
          <p:cNvSpPr txBox="1"/>
          <p:nvPr/>
        </p:nvSpPr>
        <p:spPr>
          <a:xfrm>
            <a:off x="72762" y="240637"/>
            <a:ext cx="3914236" cy="2509838"/>
          </a:xfrm>
          <a:prstGeom prst="roundRect">
            <a:avLst>
              <a:gd name="adj" fmla="val 4405"/>
            </a:avLst>
          </a:prstGeom>
          <a:noFill/>
        </p:spPr>
        <p:txBody>
          <a:bodyPr wrap="square" rtlCol="0" anchor="ctr">
            <a:spAutoFit/>
          </a:bodyPr>
          <a:lstStyle/>
          <a:p>
            <a:r>
              <a:rPr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生活クラブは</a:t>
            </a:r>
            <a:r>
              <a:rPr lang="en-US" altLang="ja-JP"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1965</a:t>
            </a:r>
            <a:r>
              <a:rPr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年に任意団体として誕生し、</a:t>
            </a:r>
            <a:r>
              <a:rPr lang="en-US" altLang="ja-JP"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2025</a:t>
            </a:r>
            <a:r>
              <a:rPr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年で創立</a:t>
            </a:r>
            <a:r>
              <a:rPr lang="en-US" altLang="ja-JP"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60</a:t>
            </a:r>
            <a:r>
              <a:rPr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年となります。</a:t>
            </a:r>
            <a:endParaRPr lang="en-US" altLang="ja-JP"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これまで、「生活」に根ざして“自ら考え、自ら行動する”市民が集い様々な活動を続けてきました。</a:t>
            </a:r>
          </a:p>
          <a:p>
            <a:pPr>
              <a:lnSpc>
                <a:spcPts val="1100"/>
              </a:lnSpc>
            </a:pPr>
            <a:endParaRPr lang="en-US" altLang="ja-JP"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生活クラブの軌跡や運動グループの活動を振り返るとともに、次世代に向けてこれからの生活クラブを描くため、生活クラブ創立</a:t>
            </a:r>
            <a:r>
              <a:rPr lang="en-US" altLang="ja-JP"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60</a:t>
            </a:r>
            <a:r>
              <a:rPr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周年記念フォーラムを開催します。</a:t>
            </a:r>
          </a:p>
          <a:p>
            <a:endParaRPr kumimoji="1" lang="ja-JP" altLang="en-US" sz="1400" dirty="0">
              <a:solidFill>
                <a:schemeClr val="tx1">
                  <a:lumMod val="85000"/>
                  <a:lumOff val="15000"/>
                </a:schemeClr>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grpSp>
        <p:nvGrpSpPr>
          <p:cNvPr id="27" name="グループ化 26">
            <a:extLst>
              <a:ext uri="{FF2B5EF4-FFF2-40B4-BE49-F238E27FC236}">
                <a16:creationId xmlns:a16="http://schemas.microsoft.com/office/drawing/2014/main" id="{D66D2CC8-12D9-F365-FD60-BA1A58B448C7}"/>
              </a:ext>
            </a:extLst>
          </p:cNvPr>
          <p:cNvGrpSpPr/>
          <p:nvPr/>
        </p:nvGrpSpPr>
        <p:grpSpPr>
          <a:xfrm>
            <a:off x="-79166" y="2594175"/>
            <a:ext cx="4212000" cy="158365"/>
            <a:chOff x="-79166" y="2594175"/>
            <a:chExt cx="4212000" cy="158365"/>
          </a:xfrm>
        </p:grpSpPr>
        <p:sp>
          <p:nvSpPr>
            <p:cNvPr id="24" name="正方形/長方形 23">
              <a:extLst>
                <a:ext uri="{FF2B5EF4-FFF2-40B4-BE49-F238E27FC236}">
                  <a16:creationId xmlns:a16="http://schemas.microsoft.com/office/drawing/2014/main" id="{93FBB0D4-3880-5075-C843-D68ACC19C2C4}"/>
                </a:ext>
              </a:extLst>
            </p:cNvPr>
            <p:cNvSpPr/>
            <p:nvPr/>
          </p:nvSpPr>
          <p:spPr>
            <a:xfrm flipV="1">
              <a:off x="-79166" y="2594175"/>
              <a:ext cx="4212000" cy="90314"/>
            </a:xfrm>
            <a:prstGeom prst="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創英角ｺﾞｼｯｸUB" panose="020B0909000000000000" pitchFamily="49" charset="-128"/>
                <a:ea typeface="HG創英角ｺﾞｼｯｸUB" panose="020B0909000000000000" pitchFamily="49" charset="-128"/>
              </a:endParaRPr>
            </a:p>
          </p:txBody>
        </p:sp>
        <p:sp>
          <p:nvSpPr>
            <p:cNvPr id="25" name="正方形/長方形 24">
              <a:extLst>
                <a:ext uri="{FF2B5EF4-FFF2-40B4-BE49-F238E27FC236}">
                  <a16:creationId xmlns:a16="http://schemas.microsoft.com/office/drawing/2014/main" id="{64F5EC04-618C-4460-F794-73EBB456B09E}"/>
                </a:ext>
              </a:extLst>
            </p:cNvPr>
            <p:cNvSpPr/>
            <p:nvPr/>
          </p:nvSpPr>
          <p:spPr>
            <a:xfrm flipV="1">
              <a:off x="-79166" y="2706821"/>
              <a:ext cx="4212000" cy="45719"/>
            </a:xfrm>
            <a:prstGeom prst="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創英角ｺﾞｼｯｸUB" panose="020B0909000000000000" pitchFamily="49" charset="-128"/>
                <a:ea typeface="HG創英角ｺﾞｼｯｸUB" panose="020B0909000000000000" pitchFamily="49" charset="-128"/>
              </a:endParaRPr>
            </a:p>
          </p:txBody>
        </p:sp>
      </p:grpSp>
      <p:grpSp>
        <p:nvGrpSpPr>
          <p:cNvPr id="160" name="グループ化 159">
            <a:extLst>
              <a:ext uri="{FF2B5EF4-FFF2-40B4-BE49-F238E27FC236}">
                <a16:creationId xmlns:a16="http://schemas.microsoft.com/office/drawing/2014/main" id="{F09C2DFE-2F42-B090-0275-D86359C4B8D0}"/>
              </a:ext>
            </a:extLst>
          </p:cNvPr>
          <p:cNvGrpSpPr/>
          <p:nvPr/>
        </p:nvGrpSpPr>
        <p:grpSpPr>
          <a:xfrm>
            <a:off x="70291" y="2764529"/>
            <a:ext cx="4062362" cy="1568647"/>
            <a:chOff x="213216" y="2745396"/>
            <a:chExt cx="4062362" cy="1568647"/>
          </a:xfrm>
        </p:grpSpPr>
        <p:sp>
          <p:nvSpPr>
            <p:cNvPr id="3" name="テキスト ボックス 2">
              <a:extLst>
                <a:ext uri="{FF2B5EF4-FFF2-40B4-BE49-F238E27FC236}">
                  <a16:creationId xmlns:a16="http://schemas.microsoft.com/office/drawing/2014/main" id="{5BAA7F44-CB7B-0407-BC0A-3C10347EAFB8}"/>
                </a:ext>
              </a:extLst>
            </p:cNvPr>
            <p:cNvSpPr txBox="1"/>
            <p:nvPr/>
          </p:nvSpPr>
          <p:spPr>
            <a:xfrm>
              <a:off x="336824" y="2745396"/>
              <a:ext cx="3938754" cy="1138773"/>
            </a:xfrm>
            <a:prstGeom prst="rect">
              <a:avLst/>
            </a:prstGeom>
            <a:noFill/>
          </p:spPr>
          <p:txBody>
            <a:bodyPr wrap="square" rtlCol="0">
              <a:spAutoFit/>
            </a:bodyPr>
            <a:lstStyle/>
            <a:p>
              <a:r>
                <a:rPr kumimoji="1" lang="en-US" altLang="ja-JP" sz="4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2025</a:t>
              </a:r>
              <a:r>
                <a:rPr kumimoji="1" lang="ja-JP" altLang="en-US" sz="4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年</a:t>
              </a:r>
              <a:r>
                <a:rPr kumimoji="1" lang="en-US" altLang="ja-JP" sz="4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12</a:t>
              </a:r>
              <a:r>
                <a:rPr kumimoji="1" lang="ja-JP" altLang="en-US"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月</a:t>
              </a:r>
              <a:r>
                <a:rPr kumimoji="1" lang="en-US" altLang="ja-JP" sz="4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6</a:t>
              </a:r>
              <a:r>
                <a:rPr kumimoji="1" lang="ja-JP" altLang="en-US"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日</a:t>
              </a:r>
              <a:r>
                <a:rPr kumimoji="1" lang="en-US" altLang="ja-JP"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a:t>
              </a:r>
              <a:r>
                <a:rPr kumimoji="1" lang="ja-JP" altLang="en-US"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土</a:t>
              </a:r>
              <a:r>
                <a:rPr kumimoji="1" lang="en-US" altLang="ja-JP"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a:t>
              </a:r>
            </a:p>
            <a:p>
              <a:r>
                <a:rPr kumimoji="1" lang="en-US" altLang="ja-JP"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14:00</a:t>
              </a:r>
              <a:r>
                <a:rPr kumimoji="1" lang="ja-JP" altLang="en-US"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a:t>
              </a:r>
              <a:r>
                <a:rPr kumimoji="1" lang="en-US" altLang="ja-JP"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16:30</a:t>
              </a:r>
              <a:r>
                <a:rPr kumimoji="1" lang="ja-JP" altLang="en-US"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　　　　　　　　　　　　　　　</a:t>
              </a:r>
              <a:endParaRPr kumimoji="1" lang="en-US" altLang="ja-JP" sz="2400" dirty="0">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endParaRPr>
            </a:p>
          </p:txBody>
        </p:sp>
        <p:sp>
          <p:nvSpPr>
            <p:cNvPr id="18" name="テキスト ボックス 17">
              <a:extLst>
                <a:ext uri="{FF2B5EF4-FFF2-40B4-BE49-F238E27FC236}">
                  <a16:creationId xmlns:a16="http://schemas.microsoft.com/office/drawing/2014/main" id="{985DD000-ED08-D40D-8EA3-05675685FA9F}"/>
                </a:ext>
              </a:extLst>
            </p:cNvPr>
            <p:cNvSpPr txBox="1"/>
            <p:nvPr/>
          </p:nvSpPr>
          <p:spPr>
            <a:xfrm>
              <a:off x="213216" y="3944711"/>
              <a:ext cx="3789554" cy="369332"/>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オンライン（</a:t>
              </a:r>
              <a:r>
                <a:rPr kumimoji="1" lang="en-US" altLang="ja-JP"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Zoom</a:t>
              </a:r>
              <a:r>
                <a:rPr kumimoji="1" lang="ja-JP" altLang="en-US"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ウェビナー） </a:t>
              </a:r>
              <a:endParaRPr kumimoji="1" lang="en-US" altLang="ja-JP"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grpSp>
      <p:grpSp>
        <p:nvGrpSpPr>
          <p:cNvPr id="13" name="グループ化 12">
            <a:extLst>
              <a:ext uri="{FF2B5EF4-FFF2-40B4-BE49-F238E27FC236}">
                <a16:creationId xmlns:a16="http://schemas.microsoft.com/office/drawing/2014/main" id="{A9FC5F6E-69C3-2CFB-BFB5-B22592945835}"/>
              </a:ext>
            </a:extLst>
          </p:cNvPr>
          <p:cNvGrpSpPr/>
          <p:nvPr/>
        </p:nvGrpSpPr>
        <p:grpSpPr>
          <a:xfrm>
            <a:off x="120734" y="5665952"/>
            <a:ext cx="3808200" cy="4040726"/>
            <a:chOff x="-2947937" y="4698493"/>
            <a:chExt cx="3808200" cy="4040726"/>
          </a:xfrm>
        </p:grpSpPr>
        <p:grpSp>
          <p:nvGrpSpPr>
            <p:cNvPr id="9" name="グループ化 8">
              <a:extLst>
                <a:ext uri="{FF2B5EF4-FFF2-40B4-BE49-F238E27FC236}">
                  <a16:creationId xmlns:a16="http://schemas.microsoft.com/office/drawing/2014/main" id="{F90783B7-2FD6-9FB5-A046-754C03AC4A41}"/>
                </a:ext>
              </a:extLst>
            </p:cNvPr>
            <p:cNvGrpSpPr/>
            <p:nvPr/>
          </p:nvGrpSpPr>
          <p:grpSpPr>
            <a:xfrm>
              <a:off x="-2947937" y="4698493"/>
              <a:ext cx="3808200" cy="4040726"/>
              <a:chOff x="-693512" y="4594942"/>
              <a:chExt cx="3808200" cy="4040726"/>
            </a:xfrm>
          </p:grpSpPr>
          <p:grpSp>
            <p:nvGrpSpPr>
              <p:cNvPr id="7" name="グループ化 6">
                <a:extLst>
                  <a:ext uri="{FF2B5EF4-FFF2-40B4-BE49-F238E27FC236}">
                    <a16:creationId xmlns:a16="http://schemas.microsoft.com/office/drawing/2014/main" id="{7AF1BB4B-719E-58F9-9BB0-7933182AE598}"/>
                  </a:ext>
                </a:extLst>
              </p:cNvPr>
              <p:cNvGrpSpPr/>
              <p:nvPr/>
            </p:nvGrpSpPr>
            <p:grpSpPr>
              <a:xfrm>
                <a:off x="-693512" y="4594942"/>
                <a:ext cx="3808200" cy="4040726"/>
                <a:chOff x="366933" y="4966323"/>
                <a:chExt cx="3808200" cy="4040726"/>
              </a:xfrm>
            </p:grpSpPr>
            <p:sp>
              <p:nvSpPr>
                <p:cNvPr id="41" name="四角形: 角を丸くする 40">
                  <a:extLst>
                    <a:ext uri="{FF2B5EF4-FFF2-40B4-BE49-F238E27FC236}">
                      <a16:creationId xmlns:a16="http://schemas.microsoft.com/office/drawing/2014/main" id="{3094139A-47F0-37F3-130B-16CEE0DDDEEE}"/>
                    </a:ext>
                  </a:extLst>
                </p:cNvPr>
                <p:cNvSpPr/>
                <p:nvPr/>
              </p:nvSpPr>
              <p:spPr>
                <a:xfrm>
                  <a:off x="366933" y="4966323"/>
                  <a:ext cx="3799613" cy="4040726"/>
                </a:xfrm>
                <a:prstGeom prst="roundRect">
                  <a:avLst>
                    <a:gd name="adj" fmla="val 5038"/>
                  </a:avLst>
                </a:prstGeom>
                <a:solidFill>
                  <a:schemeClr val="accent2">
                    <a:lumMod val="40000"/>
                    <a:lumOff val="6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2" name="四角形: 上の 2 つの角を丸める 1">
                  <a:extLst>
                    <a:ext uri="{FF2B5EF4-FFF2-40B4-BE49-F238E27FC236}">
                      <a16:creationId xmlns:a16="http://schemas.microsoft.com/office/drawing/2014/main" id="{9731FF7E-E4F8-97E1-4820-8D7826100954}"/>
                    </a:ext>
                  </a:extLst>
                </p:cNvPr>
                <p:cNvSpPr/>
                <p:nvPr/>
              </p:nvSpPr>
              <p:spPr>
                <a:xfrm>
                  <a:off x="375520" y="4966323"/>
                  <a:ext cx="3799613" cy="369846"/>
                </a:xfrm>
                <a:prstGeom prst="round2SameRect">
                  <a:avLst>
                    <a:gd name="adj1" fmla="val 50000"/>
                    <a:gd name="adj2" fmla="val 0"/>
                  </a:avLst>
                </a:prstGeom>
                <a:solidFill>
                  <a:srgbClr val="FF74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プログラム</a:t>
                  </a:r>
                  <a:endParaRPr kumimoji="0" lang="en-US" altLang="ja-JP"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grpSp>
          <p:sp>
            <p:nvSpPr>
              <p:cNvPr id="156" name="四角形: 角を丸くする 155">
                <a:extLst>
                  <a:ext uri="{FF2B5EF4-FFF2-40B4-BE49-F238E27FC236}">
                    <a16:creationId xmlns:a16="http://schemas.microsoft.com/office/drawing/2014/main" id="{533FF6FA-7366-2C2A-779F-18FC711B6B61}"/>
                  </a:ext>
                </a:extLst>
              </p:cNvPr>
              <p:cNvSpPr/>
              <p:nvPr/>
            </p:nvSpPr>
            <p:spPr>
              <a:xfrm>
                <a:off x="-602241" y="5091054"/>
                <a:ext cx="3637716" cy="241130"/>
              </a:xfrm>
              <a:prstGeom prst="roundRect">
                <a:avLst>
                  <a:gd name="adj" fmla="val 3343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ja-JP" sz="1400"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第</a:t>
                </a:r>
                <a:r>
                  <a:rPr kumimoji="0" lang="ja-JP" altLang="en-US" sz="1400"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１</a:t>
                </a:r>
                <a:r>
                  <a:rPr kumimoji="0" lang="ja-JP" altLang="ja-JP" sz="1400"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部</a:t>
                </a:r>
                <a:r>
                  <a:rPr kumimoji="0" lang="ja-JP" altLang="en-US" sz="1400"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基調</a:t>
                </a:r>
                <a:r>
                  <a:rPr lang="ja-JP" altLang="ja-JP" sz="14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講演</a:t>
                </a:r>
                <a:r>
                  <a:rPr lang="en-US" altLang="ja-JP" sz="14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lang="en-US" altLang="ja-JP" sz="12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14:00</a:t>
                </a:r>
                <a:r>
                  <a:rPr lang="ja-JP" altLang="ja-JP" sz="12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lang="en-US" altLang="ja-JP" sz="12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15:20)</a:t>
                </a:r>
              </a:p>
            </p:txBody>
          </p:sp>
          <p:sp>
            <p:nvSpPr>
              <p:cNvPr id="5" name="テキスト ボックス 4">
                <a:extLst>
                  <a:ext uri="{FF2B5EF4-FFF2-40B4-BE49-F238E27FC236}">
                    <a16:creationId xmlns:a16="http://schemas.microsoft.com/office/drawing/2014/main" id="{BE6B6EE2-065C-62C6-F80E-0BB88F0D1DCC}"/>
                  </a:ext>
                </a:extLst>
              </p:cNvPr>
              <p:cNvSpPr txBox="1"/>
              <p:nvPr/>
            </p:nvSpPr>
            <p:spPr>
              <a:xfrm>
                <a:off x="-382145" y="5954076"/>
                <a:ext cx="2447604" cy="1237134"/>
              </a:xfrm>
              <a:prstGeom prst="rect">
                <a:avLst/>
              </a:prstGeom>
              <a:noFill/>
            </p:spPr>
            <p:txBody>
              <a:bodyPr wrap="square" rtlCol="0">
                <a:spAutoFit/>
              </a:bodyPr>
              <a:lstStyle/>
              <a:p>
                <a:pPr>
                  <a:lnSpc>
                    <a:spcPts val="1300"/>
                  </a:lnSpc>
                </a:pPr>
                <a:r>
                  <a:rPr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 - </a:t>
                </a:r>
                <a:r>
                  <a:rPr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講師 略歴 </a:t>
                </a: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 -</a:t>
                </a:r>
              </a:p>
              <a:p>
                <a:pPr>
                  <a:lnSpc>
                    <a:spcPts val="1300"/>
                  </a:lnSpc>
                </a:pP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1946</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年 東京都生まれ。</a:t>
                </a:r>
              </a:p>
              <a:p>
                <a:pPr>
                  <a:lnSpc>
                    <a:spcPts val="1300"/>
                  </a:lnSpc>
                </a:pP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1965</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年 当時</a:t>
                </a: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19</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歳で岩根邦雄氏、</a:t>
                </a:r>
                <a:endPar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pPr>
                  <a:lnSpc>
                    <a:spcPts val="1300"/>
                  </a:lnSpc>
                </a:pP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志津子氏とともに生活</a:t>
                </a:r>
                <a:endPar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pPr>
                  <a:lnSpc>
                    <a:spcPts val="1300"/>
                  </a:lnSpc>
                </a:pP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クラブを創設し牛乳の共</a:t>
                </a:r>
                <a:r>
                  <a:rPr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endPar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pPr>
                  <a:lnSpc>
                    <a:spcPts val="1300"/>
                  </a:lnSpc>
                </a:pPr>
                <a:r>
                  <a:rPr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同購入を開始。</a:t>
                </a:r>
              </a:p>
              <a:p>
                <a:pPr>
                  <a:lnSpc>
                    <a:spcPts val="1300"/>
                  </a:lnSpc>
                </a:pPr>
                <a:r>
                  <a:rPr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現在</a:t>
                </a: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生活クラブ東京　顧問</a:t>
                </a:r>
                <a:endParaRPr kumimoji="1"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grpSp>
        <p:sp>
          <p:nvSpPr>
            <p:cNvPr id="30" name="テキスト ボックス 29">
              <a:extLst>
                <a:ext uri="{FF2B5EF4-FFF2-40B4-BE49-F238E27FC236}">
                  <a16:creationId xmlns:a16="http://schemas.microsoft.com/office/drawing/2014/main" id="{0A11B172-1823-9679-8FCA-CDB727F2F67E}"/>
                </a:ext>
              </a:extLst>
            </p:cNvPr>
            <p:cNvSpPr txBox="1"/>
            <p:nvPr/>
          </p:nvSpPr>
          <p:spPr>
            <a:xfrm>
              <a:off x="-2829283" y="5436771"/>
              <a:ext cx="3451359" cy="523220"/>
            </a:xfrm>
            <a:prstGeom prst="rect">
              <a:avLst/>
            </a:prstGeom>
            <a:noFill/>
          </p:spPr>
          <p:txBody>
            <a:bodyPr wrap="square">
              <a:spAutoFit/>
            </a:bodyPr>
            <a:lstStyle/>
            <a:p>
              <a:r>
                <a:rPr lang="ja-JP" altLang="en-US" sz="14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講　師：河野 栄次 </a:t>
              </a:r>
              <a:r>
                <a:rPr kumimoji="1" lang="ja-JP" altLang="en-US" sz="14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生活クラブ東京顧問</a:t>
              </a:r>
              <a:endParaRPr kumimoji="1" lang="en-US" altLang="ja-JP" sz="14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lang="ja-JP" altLang="en-US" sz="900" spc="-34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コーディネーター</a:t>
              </a:r>
              <a:r>
                <a:rPr lang="ja-JP" altLang="en-US" sz="14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伊藤 由理子</a:t>
              </a:r>
              <a:r>
                <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生活クラブ東京・連合会顧問</a:t>
              </a:r>
              <a:endParaRPr lang="en-US" altLang="ja-JP"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pic>
          <p:nvPicPr>
            <p:cNvPr id="4" name="グラフィックス 1">
              <a:extLst>
                <a:ext uri="{FF2B5EF4-FFF2-40B4-BE49-F238E27FC236}">
                  <a16:creationId xmlns:a16="http://schemas.microsoft.com/office/drawing/2014/main" id="{E3024CC7-004C-36A9-AF24-5B1570320DC0}"/>
                </a:ext>
              </a:extLst>
            </p:cNvPr>
            <p:cNvPicPr>
              <a:picLocks noChangeAspect="1"/>
            </p:cNvPicPr>
            <p:nvPr/>
          </p:nvPicPr>
          <p:blipFill rotWithShape="1">
            <a:blip r:embed="rId4"/>
            <a:srcRect l="14593" r="9362" b="693"/>
            <a:stretch/>
          </p:blipFill>
          <p:spPr>
            <a:xfrm>
              <a:off x="-684968" y="6030329"/>
              <a:ext cx="1096085" cy="1221222"/>
            </a:xfrm>
            <a:prstGeom prst="ellipse">
              <a:avLst/>
            </a:prstGeom>
            <a:ln w="28575">
              <a:solidFill>
                <a:srgbClr val="FF7478"/>
              </a:solidFill>
            </a:ln>
          </p:spPr>
        </p:pic>
        <p:sp>
          <p:nvSpPr>
            <p:cNvPr id="79" name="四角形: 角を丸くする 78">
              <a:extLst>
                <a:ext uri="{FF2B5EF4-FFF2-40B4-BE49-F238E27FC236}">
                  <a16:creationId xmlns:a16="http://schemas.microsoft.com/office/drawing/2014/main" id="{4256E67A-8D96-2243-4FDD-69A8B3034D6B}"/>
                </a:ext>
              </a:extLst>
            </p:cNvPr>
            <p:cNvSpPr/>
            <p:nvPr/>
          </p:nvSpPr>
          <p:spPr>
            <a:xfrm>
              <a:off x="-2893354" y="7348492"/>
              <a:ext cx="3674404" cy="598484"/>
            </a:xfrm>
            <a:prstGeom prst="roundRect">
              <a:avLst>
                <a:gd name="adj" fmla="val 1272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kumimoji="0" lang="ja-JP" altLang="ja-JP" sz="1400"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第</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２</a:t>
              </a:r>
              <a:r>
                <a:rPr kumimoji="0" lang="ja-JP" altLang="ja-JP" sz="1400"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部</a:t>
              </a:r>
              <a:r>
                <a:rPr kumimoji="0" lang="ja-JP" altLang="en-US" sz="1400" b="0" i="0" u="none" strike="noStrike" kern="1200" cap="none" spc="0" normalizeH="0" baseline="0" noProof="0" dirty="0">
                  <a:ln>
                    <a:noFill/>
                  </a:ln>
                  <a:solidFill>
                    <a:schemeClr val="tx1"/>
                  </a:solidFill>
                  <a:effectLst/>
                  <a:uLnTx/>
                  <a:uFillTx/>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ミニ･シンポジウム</a:t>
              </a:r>
              <a:r>
                <a:rPr lang="en-US" altLang="ja-JP" sz="14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lang="en-US" altLang="ja-JP" sz="12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15:30</a:t>
              </a:r>
              <a:r>
                <a:rPr lang="ja-JP" altLang="ja-JP" sz="12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r>
                <a:rPr lang="en-US" altLang="ja-JP" sz="12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16:30)</a:t>
              </a:r>
            </a:p>
            <a:p>
              <a:pPr>
                <a:lnSpc>
                  <a:spcPts val="1300"/>
                </a:lnSpc>
              </a:pPr>
              <a:r>
                <a:rPr kumimoji="1" lang="ja-JP" altLang="en-US" sz="11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「なぜ私は活動したのか？</a:t>
              </a:r>
              <a:endParaRPr kumimoji="1" lang="en-US" altLang="ja-JP" sz="11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pPr>
                <a:lnSpc>
                  <a:spcPts val="1300"/>
                </a:lnSpc>
              </a:pPr>
              <a:r>
                <a:rPr kumimoji="1" lang="en-US" altLang="ja-JP" sz="1100" spc="-14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kumimoji="1" lang="ja-JP" altLang="en-US" sz="1100" spc="-14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その原動力とこれからの世代に伝えたいこと</a:t>
              </a:r>
              <a:r>
                <a:rPr kumimoji="1" lang="ja-JP" altLang="en-US" sz="11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a:t>
              </a:r>
              <a:endParaRPr kumimoji="1" lang="en-US" altLang="ja-JP" sz="1100" dirty="0">
                <a:solidFill>
                  <a:schemeClr val="tx1"/>
                </a:solidFill>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p:txBody>
        </p:sp>
        <p:sp>
          <p:nvSpPr>
            <p:cNvPr id="32" name="テキスト ボックス 31">
              <a:extLst>
                <a:ext uri="{FF2B5EF4-FFF2-40B4-BE49-F238E27FC236}">
                  <a16:creationId xmlns:a16="http://schemas.microsoft.com/office/drawing/2014/main" id="{1ECCA00B-2FCD-F111-F4A1-FB5D58090E2E}"/>
                </a:ext>
              </a:extLst>
            </p:cNvPr>
            <p:cNvSpPr txBox="1"/>
            <p:nvPr/>
          </p:nvSpPr>
          <p:spPr>
            <a:xfrm>
              <a:off x="-2836911" y="7958377"/>
              <a:ext cx="3684536" cy="769441"/>
            </a:xfrm>
            <a:prstGeom prst="rect">
              <a:avLst/>
            </a:prstGeom>
            <a:noFill/>
          </p:spPr>
          <p:txBody>
            <a:bodyPr wrap="square" anchor="ctr">
              <a:spAutoFit/>
            </a:bodyPr>
            <a:lstStyle/>
            <a:p>
              <a:r>
                <a:rPr kumimoji="1"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登壇者：西</a:t>
              </a:r>
              <a:r>
                <a:rPr kumimoji="1" lang="en-US" altLang="ja-JP"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kumimoji="1"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貞子</a:t>
              </a:r>
              <a:r>
                <a:rPr kumimoji="1"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さん</a:t>
              </a:r>
              <a:r>
                <a:rPr kumimoji="1" lang="ja-JP" altLang="en-US" sz="800" spc="-13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（企業組合ワーカーズ・コレクティブ凡　元代表）</a:t>
              </a:r>
              <a:endParaRPr kumimoji="1" lang="en-US" altLang="ja-JP" sz="800" spc="-13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endParaRPr>
            </a:p>
            <a:p>
              <a:r>
                <a:rPr kumimoji="1" lang="en-US" altLang="ja-JP" sz="800" spc="-13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kumimoji="1"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鈴木 美紀</a:t>
              </a:r>
              <a:r>
                <a:rPr kumimoji="1"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さん</a:t>
              </a:r>
              <a:r>
                <a:rPr kumimoji="1" lang="ja-JP" altLang="en-US" sz="800" spc="-130" dirty="0">
                  <a:latin typeface="HG創英角ｺﾞｼｯｸUB" panose="020B0909000000000000" pitchFamily="49" charset="-128"/>
                  <a:ea typeface="HG創英角ｺﾞｼｯｸUB" panose="020B0909000000000000" pitchFamily="49" charset="-128"/>
                </a:rPr>
                <a:t>（西東京・ワーカーズまちの縁がわ木・々　代表）</a:t>
              </a:r>
              <a:endParaRPr kumimoji="1" lang="en-US" altLang="ja-JP" sz="800" spc="-130" dirty="0">
                <a:latin typeface="HG創英角ｺﾞｼｯｸUB" panose="020B0909000000000000" pitchFamily="49" charset="-128"/>
                <a:ea typeface="HG創英角ｺﾞｼｯｸUB" panose="020B0909000000000000" pitchFamily="49" charset="-128"/>
              </a:endParaRPr>
            </a:p>
            <a:p>
              <a:r>
                <a:rPr lang="ja-JP" altLang="en-US" sz="800" spc="-3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コーディネーター</a:t>
              </a:r>
              <a:r>
                <a:rPr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：小寺</a:t>
              </a:r>
              <a:r>
                <a:rPr lang="en-US" altLang="ja-JP"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 </a:t>
              </a:r>
              <a:r>
                <a:rPr lang="ja-JP" altLang="en-US" sz="12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浩子 </a:t>
              </a:r>
              <a:r>
                <a:rPr lang="ja-JP" altLang="en-US" sz="900" dirty="0">
                  <a:latin typeface="HG創英角ｺﾞｼｯｸUB" panose="020B0909000000000000" pitchFamily="49" charset="-128"/>
                  <a:ea typeface="HG創英角ｺﾞｼｯｸUB" panose="020B0909000000000000" pitchFamily="49" charset="-128"/>
                  <a:cs typeface="源柔ゴシックX Regular" panose="020B0302020203020207" pitchFamily="50" charset="-128"/>
                </a:rPr>
                <a:t>生活クラブ東京副理事長</a:t>
              </a:r>
              <a:endParaRPr kumimoji="1" lang="en-US" altLang="ja-JP" sz="800" spc="-130" dirty="0">
                <a:latin typeface="HG創英角ｺﾞｼｯｸUB" panose="020B0909000000000000" pitchFamily="49" charset="-128"/>
                <a:ea typeface="HG創英角ｺﾞｼｯｸUB" panose="020B0909000000000000" pitchFamily="49" charset="-128"/>
              </a:endParaRPr>
            </a:p>
            <a:p>
              <a:endParaRPr kumimoji="1" lang="en-US" altLang="ja-JP" sz="800" spc="-130" dirty="0">
                <a:latin typeface="HG創英角ｺﾞｼｯｸUB" panose="020B0909000000000000" pitchFamily="49" charset="-128"/>
                <a:ea typeface="HG創英角ｺﾞｼｯｸUB" panose="020B0909000000000000" pitchFamily="49" charset="-128"/>
              </a:endParaRPr>
            </a:p>
          </p:txBody>
        </p:sp>
      </p:grpSp>
      <p:grpSp>
        <p:nvGrpSpPr>
          <p:cNvPr id="28" name="グループ化 27">
            <a:extLst>
              <a:ext uri="{FF2B5EF4-FFF2-40B4-BE49-F238E27FC236}">
                <a16:creationId xmlns:a16="http://schemas.microsoft.com/office/drawing/2014/main" id="{EE2178CE-06C2-3F65-DB04-660E38C9CB0A}"/>
              </a:ext>
            </a:extLst>
          </p:cNvPr>
          <p:cNvGrpSpPr/>
          <p:nvPr/>
        </p:nvGrpSpPr>
        <p:grpSpPr>
          <a:xfrm flipV="1">
            <a:off x="-79166" y="4461921"/>
            <a:ext cx="4212000" cy="158365"/>
            <a:chOff x="-79166" y="2594175"/>
            <a:chExt cx="4212000" cy="158365"/>
          </a:xfrm>
        </p:grpSpPr>
        <p:sp>
          <p:nvSpPr>
            <p:cNvPr id="29" name="正方形/長方形 28">
              <a:extLst>
                <a:ext uri="{FF2B5EF4-FFF2-40B4-BE49-F238E27FC236}">
                  <a16:creationId xmlns:a16="http://schemas.microsoft.com/office/drawing/2014/main" id="{94E56724-3628-9165-B08F-9FD583FDBB70}"/>
                </a:ext>
              </a:extLst>
            </p:cNvPr>
            <p:cNvSpPr/>
            <p:nvPr/>
          </p:nvSpPr>
          <p:spPr>
            <a:xfrm flipV="1">
              <a:off x="-79166" y="2594175"/>
              <a:ext cx="4212000" cy="90314"/>
            </a:xfrm>
            <a:prstGeom prst="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創英角ｺﾞｼｯｸUB" panose="020B0909000000000000" pitchFamily="49" charset="-128"/>
                <a:ea typeface="HG創英角ｺﾞｼｯｸUB" panose="020B0909000000000000" pitchFamily="49" charset="-128"/>
              </a:endParaRPr>
            </a:p>
          </p:txBody>
        </p:sp>
        <p:sp>
          <p:nvSpPr>
            <p:cNvPr id="33" name="正方形/長方形 32">
              <a:extLst>
                <a:ext uri="{FF2B5EF4-FFF2-40B4-BE49-F238E27FC236}">
                  <a16:creationId xmlns:a16="http://schemas.microsoft.com/office/drawing/2014/main" id="{B4BA2D3E-1DDC-3F3A-FF51-C14FFD6BA2AC}"/>
                </a:ext>
              </a:extLst>
            </p:cNvPr>
            <p:cNvSpPr/>
            <p:nvPr/>
          </p:nvSpPr>
          <p:spPr>
            <a:xfrm flipV="1">
              <a:off x="-79166" y="2706821"/>
              <a:ext cx="4212000" cy="45719"/>
            </a:xfrm>
            <a:prstGeom prst="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創英角ｺﾞｼｯｸUB" panose="020B0909000000000000" pitchFamily="49" charset="-128"/>
                <a:ea typeface="HG創英角ｺﾞｼｯｸUB" panose="020B0909000000000000" pitchFamily="49" charset="-128"/>
              </a:endParaRPr>
            </a:p>
          </p:txBody>
        </p:sp>
      </p:grpSp>
      <p:grpSp>
        <p:nvGrpSpPr>
          <p:cNvPr id="36" name="グループ化 35">
            <a:extLst>
              <a:ext uri="{FF2B5EF4-FFF2-40B4-BE49-F238E27FC236}">
                <a16:creationId xmlns:a16="http://schemas.microsoft.com/office/drawing/2014/main" id="{76715846-152E-D01A-135F-D5D903DB4B87}"/>
              </a:ext>
            </a:extLst>
          </p:cNvPr>
          <p:cNvGrpSpPr/>
          <p:nvPr/>
        </p:nvGrpSpPr>
        <p:grpSpPr>
          <a:xfrm>
            <a:off x="-121619" y="2813013"/>
            <a:ext cx="476726" cy="1100057"/>
            <a:chOff x="-3741511" y="3868097"/>
            <a:chExt cx="5447690" cy="296211"/>
          </a:xfrm>
        </p:grpSpPr>
        <p:sp>
          <p:nvSpPr>
            <p:cNvPr id="34" name="正方形/長方形 33">
              <a:extLst>
                <a:ext uri="{FF2B5EF4-FFF2-40B4-BE49-F238E27FC236}">
                  <a16:creationId xmlns:a16="http://schemas.microsoft.com/office/drawing/2014/main" id="{4274669D-D15B-4003-C84F-1AC68B180B2F}"/>
                </a:ext>
              </a:extLst>
            </p:cNvPr>
            <p:cNvSpPr/>
            <p:nvPr/>
          </p:nvSpPr>
          <p:spPr>
            <a:xfrm flipV="1">
              <a:off x="-2685262" y="3868097"/>
              <a:ext cx="3041970" cy="266213"/>
            </a:xfrm>
            <a:prstGeom prst="round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創英角ｺﾞｼｯｸUB" panose="020B0909000000000000" pitchFamily="49" charset="-128"/>
                <a:ea typeface="HG創英角ｺﾞｼｯｸUB" panose="020B0909000000000000" pitchFamily="49" charset="-128"/>
              </a:endParaRPr>
            </a:p>
          </p:txBody>
        </p:sp>
        <p:sp>
          <p:nvSpPr>
            <p:cNvPr id="35" name="テキスト ボックス 34">
              <a:extLst>
                <a:ext uri="{FF2B5EF4-FFF2-40B4-BE49-F238E27FC236}">
                  <a16:creationId xmlns:a16="http://schemas.microsoft.com/office/drawing/2014/main" id="{F0FA61DE-BDDC-F404-682E-CBF9E8BBD339}"/>
                </a:ext>
              </a:extLst>
            </p:cNvPr>
            <p:cNvSpPr txBox="1"/>
            <p:nvPr/>
          </p:nvSpPr>
          <p:spPr>
            <a:xfrm>
              <a:off x="-3741511" y="3898095"/>
              <a:ext cx="5447690" cy="266213"/>
            </a:xfrm>
            <a:prstGeom prst="roundRect">
              <a:avLst/>
            </a:prstGeom>
            <a:noFill/>
          </p:spPr>
          <p:txBody>
            <a:bodyPr vert="eaVert" wrap="square" rtlCol="0">
              <a:spAutoFit/>
            </a:bodyPr>
            <a:lstStyle/>
            <a:p>
              <a:r>
                <a:rPr kumimoji="1" lang="ja-JP" altLang="en-US" sz="1600" dirty="0">
                  <a:solidFill>
                    <a:schemeClr val="bg1"/>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日　時</a:t>
              </a:r>
            </a:p>
          </p:txBody>
        </p:sp>
      </p:grpSp>
      <p:grpSp>
        <p:nvGrpSpPr>
          <p:cNvPr id="37" name="グループ化 36">
            <a:extLst>
              <a:ext uri="{FF2B5EF4-FFF2-40B4-BE49-F238E27FC236}">
                <a16:creationId xmlns:a16="http://schemas.microsoft.com/office/drawing/2014/main" id="{3DF54638-45F2-980F-5A42-0259C8044CE1}"/>
              </a:ext>
            </a:extLst>
          </p:cNvPr>
          <p:cNvGrpSpPr/>
          <p:nvPr/>
        </p:nvGrpSpPr>
        <p:grpSpPr>
          <a:xfrm>
            <a:off x="-134449" y="3851395"/>
            <a:ext cx="476726" cy="581823"/>
            <a:chOff x="-4034918" y="3845960"/>
            <a:chExt cx="5447690" cy="288350"/>
          </a:xfrm>
        </p:grpSpPr>
        <p:sp>
          <p:nvSpPr>
            <p:cNvPr id="39" name="正方形/長方形 33">
              <a:extLst>
                <a:ext uri="{FF2B5EF4-FFF2-40B4-BE49-F238E27FC236}">
                  <a16:creationId xmlns:a16="http://schemas.microsoft.com/office/drawing/2014/main" id="{48D09A32-55EC-2044-E415-0E825A281225}"/>
                </a:ext>
              </a:extLst>
            </p:cNvPr>
            <p:cNvSpPr/>
            <p:nvPr/>
          </p:nvSpPr>
          <p:spPr>
            <a:xfrm flipV="1">
              <a:off x="-2685263" y="3850190"/>
              <a:ext cx="2895163" cy="284120"/>
            </a:xfrm>
            <a:prstGeom prst="round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創英角ｺﾞｼｯｸUB" panose="020B0909000000000000" pitchFamily="49" charset="-128"/>
                <a:ea typeface="HG創英角ｺﾞｼｯｸUB" panose="020B0909000000000000" pitchFamily="49" charset="-128"/>
              </a:endParaRPr>
            </a:p>
          </p:txBody>
        </p:sp>
        <p:sp>
          <p:nvSpPr>
            <p:cNvPr id="40" name="テキスト ボックス 39">
              <a:extLst>
                <a:ext uri="{FF2B5EF4-FFF2-40B4-BE49-F238E27FC236}">
                  <a16:creationId xmlns:a16="http://schemas.microsoft.com/office/drawing/2014/main" id="{00CF5E11-28CD-C55B-9065-A90D74192186}"/>
                </a:ext>
              </a:extLst>
            </p:cNvPr>
            <p:cNvSpPr txBox="1"/>
            <p:nvPr/>
          </p:nvSpPr>
          <p:spPr>
            <a:xfrm>
              <a:off x="-4034918" y="3845960"/>
              <a:ext cx="5447690" cy="273349"/>
            </a:xfrm>
            <a:prstGeom prst="roundRect">
              <a:avLst/>
            </a:prstGeom>
            <a:noFill/>
          </p:spPr>
          <p:txBody>
            <a:bodyPr vert="eaVert" wrap="square" rtlCol="0">
              <a:spAutoFit/>
            </a:bodyPr>
            <a:lstStyle/>
            <a:p>
              <a:pPr algn="dist"/>
              <a:r>
                <a:rPr kumimoji="1" lang="ja-JP" altLang="en-US" sz="1600" dirty="0">
                  <a:solidFill>
                    <a:schemeClr val="bg1"/>
                  </a:solidFill>
                  <a:latin typeface="HG創英角ｺﾞｼｯｸUB" panose="020B0909000000000000" pitchFamily="49" charset="-128"/>
                  <a:ea typeface="HG創英角ｺﾞｼｯｸUB" panose="020B0909000000000000" pitchFamily="49" charset="-128"/>
                  <a:cs typeface="源柔ゴシックXP Bold" panose="020B0602020203020207" pitchFamily="50" charset="-128"/>
                </a:rPr>
                <a:t>会場</a:t>
              </a:r>
            </a:p>
          </p:txBody>
        </p:sp>
      </p:grpSp>
    </p:spTree>
    <p:extLst>
      <p:ext uri="{BB962C8B-B14F-4D97-AF65-F5344CB8AC3E}">
        <p14:creationId xmlns:p14="http://schemas.microsoft.com/office/powerpoint/2010/main" val="211246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F2A33-548D-0E3D-D660-72CA700870E1}"/>
            </a:ext>
          </a:extLst>
        </p:cNvPr>
        <p:cNvGrpSpPr/>
        <p:nvPr/>
      </p:nvGrpSpPr>
      <p:grpSpPr>
        <a:xfrm>
          <a:off x="0" y="0"/>
          <a:ext cx="0" cy="0"/>
          <a:chOff x="0" y="0"/>
          <a:chExt cx="0" cy="0"/>
        </a:xfrm>
      </p:grpSpPr>
      <p:pic>
        <p:nvPicPr>
          <p:cNvPr id="11" name="図 10" descr="冷蔵庫に貼られたポスター&#10;&#10;AI 生成コンテンツは誤りを含む可能性があります。">
            <a:extLst>
              <a:ext uri="{FF2B5EF4-FFF2-40B4-BE49-F238E27FC236}">
                <a16:creationId xmlns:a16="http://schemas.microsoft.com/office/drawing/2014/main" id="{DBC445CA-AF17-4051-DA5F-811973439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863" y="4500436"/>
            <a:ext cx="2024904" cy="1618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テキスト ボックス 2">
            <a:extLst>
              <a:ext uri="{FF2B5EF4-FFF2-40B4-BE49-F238E27FC236}">
                <a16:creationId xmlns:a16="http://schemas.microsoft.com/office/drawing/2014/main" id="{CD1C3791-908B-9099-3B5A-D9F50051F773}"/>
              </a:ext>
            </a:extLst>
          </p:cNvPr>
          <p:cNvSpPr txBox="1"/>
          <p:nvPr/>
        </p:nvSpPr>
        <p:spPr>
          <a:xfrm>
            <a:off x="-12527" y="1161284"/>
            <a:ext cx="4247483" cy="2492990"/>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会場：生活クラブ館　</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203</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会議室（</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2F</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endPar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日時：</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12</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月</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6</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日</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土</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)10</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30</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16</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00</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　</a:t>
            </a:r>
            <a:endPar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　　　　</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12</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月</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7</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日</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日</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　　　　</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p>
          <a:p>
            <a:endParaRPr kumimoji="1" lang="en-US" altLang="ja-JP" sz="1200" dirty="0">
              <a:latin typeface="HGP創英角ｺﾞｼｯｸUB" panose="020B0900000000000000" pitchFamily="50" charset="-128"/>
              <a:ea typeface="HGP創英角ｺﾞｼｯｸUB" panose="020B0900000000000000" pitchFamily="50" charset="-128"/>
              <a:cs typeface="源柔ゴシックXP Medium" panose="020B0402020203020207" pitchFamily="50" charset="-128"/>
            </a:endParaRPr>
          </a:p>
          <a:p>
            <a:pPr algn="just"/>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フォトジャーナリスト・桑原史成氏は</a:t>
            </a:r>
            <a:r>
              <a:rPr lang="ja-JP"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東京総合写真専門学校で</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岩根邦雄氏と</a:t>
            </a:r>
            <a:r>
              <a:rPr lang="ja-JP"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知り合</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い、生活クラブ創立当時を知る方でもあります。雑誌</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社会運動</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にも多くの写真が掲載されました。</a:t>
            </a:r>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pPr algn="just"/>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pPr algn="just"/>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本展では、昨年</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12</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月に逝去された岩根邦雄氏を偲び、桑原氏</a:t>
            </a:r>
            <a:r>
              <a:rPr lang="ja-JP"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写真集「生活者群像」を中心に</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、初期の</a:t>
            </a:r>
            <a:r>
              <a:rPr lang="ja-JP"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組合員の様子</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や</a:t>
            </a:r>
            <a:r>
              <a:rPr lang="ja-JP"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生活クラブ運動、生産者</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の様子を展示します。初期の生活クラブを知る機会、そしてこれからの生活クラブ運動や社会の在り方を考える手がかりとして、皆様のご来場をお待ちしております。</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C3014820-D020-9A38-41D5-AA3C362CF63C}"/>
              </a:ext>
            </a:extLst>
          </p:cNvPr>
          <p:cNvSpPr txBox="1"/>
          <p:nvPr/>
        </p:nvSpPr>
        <p:spPr>
          <a:xfrm>
            <a:off x="59716" y="4827744"/>
            <a:ext cx="4175241" cy="1538883"/>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会場：生活クラブ館</a:t>
            </a:r>
            <a:endPar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　　　 地下スペース（</a:t>
            </a:r>
            <a:r>
              <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B1</a:t>
            </a:r>
            <a:r>
              <a:rPr kumimoji="1"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endParaRPr kumimoji="1"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日時：</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12</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月</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7</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日</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日</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)10</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30</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16</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00</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　</a:t>
            </a:r>
            <a:endPar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endParaRPr kumimoji="1" lang="en-US" altLang="ja-JP" sz="1000" dirty="0">
              <a:latin typeface="HGP創英角ｺﾞｼｯｸUB" panose="020B0900000000000000" pitchFamily="50" charset="-128"/>
              <a:ea typeface="HGP創英角ｺﾞｼｯｸUB" panose="020B0900000000000000" pitchFamily="50" charset="-128"/>
            </a:endParaRPr>
          </a:p>
          <a:p>
            <a:pPr algn="just"/>
            <a:r>
              <a:rPr lang="ja-JP"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生活クラブ</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創立から現在までの</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60</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年の歩み</a:t>
            </a:r>
            <a:r>
              <a:rPr lang="ja-JP"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を振り返る展示</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です。各時代の出来事・活動・消費材のパネルや写真、当時の資料を展示します。上記写真展とあわせて、お誘いあわせの上お越しください。</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a:extLst>
              <a:ext uri="{FF2B5EF4-FFF2-40B4-BE49-F238E27FC236}">
                <a16:creationId xmlns:a16="http://schemas.microsoft.com/office/drawing/2014/main" id="{5948BC6A-54E0-57D1-4E84-83AC5BDA26FF}"/>
              </a:ext>
            </a:extLst>
          </p:cNvPr>
          <p:cNvSpPr txBox="1"/>
          <p:nvPr/>
        </p:nvSpPr>
        <p:spPr>
          <a:xfrm>
            <a:off x="1554016" y="7994103"/>
            <a:ext cx="2274281" cy="815608"/>
          </a:xfrm>
          <a:prstGeom prst="rect">
            <a:avLst/>
          </a:prstGeom>
          <a:noFill/>
        </p:spPr>
        <p:txBody>
          <a:bodyPr wrap="square" rtlCol="0">
            <a:spAutoFit/>
          </a:bodyPr>
          <a:lstStyle/>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＜交通案内＞</a:t>
            </a:r>
          </a:p>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小田急線・経堂駅より徒歩</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5</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分　</a:t>
            </a:r>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（経堂駅改札口を出て左へ）</a:t>
            </a:r>
          </a:p>
          <a:p>
            <a:endParaRPr lang="en-US" altLang="ja-JP" sz="11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p:txBody>
      </p:sp>
      <p:sp>
        <p:nvSpPr>
          <p:cNvPr id="2" name="テキスト ボックス 1">
            <a:extLst>
              <a:ext uri="{FF2B5EF4-FFF2-40B4-BE49-F238E27FC236}">
                <a16:creationId xmlns:a16="http://schemas.microsoft.com/office/drawing/2014/main" id="{97C23413-B6CC-1055-1EDD-D4B65B6DFF80}"/>
              </a:ext>
            </a:extLst>
          </p:cNvPr>
          <p:cNvSpPr txBox="1"/>
          <p:nvPr/>
        </p:nvSpPr>
        <p:spPr>
          <a:xfrm>
            <a:off x="5077485" y="3658745"/>
            <a:ext cx="2080416" cy="415498"/>
          </a:xfrm>
          <a:prstGeom prst="rect">
            <a:avLst/>
          </a:prstGeom>
          <a:noFill/>
          <a:ln>
            <a:noFill/>
          </a:ln>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「生活者群像」より</a:t>
            </a:r>
            <a:endParaRPr kumimoji="1" lang="en-US" altLang="ja-JP" sz="10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kumimoji="1" lang="ja-JP" altLang="en-US" sz="10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　撮影：桑原史成</a:t>
            </a:r>
          </a:p>
        </p:txBody>
      </p:sp>
      <p:grpSp>
        <p:nvGrpSpPr>
          <p:cNvPr id="9" name="グループ化 8">
            <a:extLst>
              <a:ext uri="{FF2B5EF4-FFF2-40B4-BE49-F238E27FC236}">
                <a16:creationId xmlns:a16="http://schemas.microsoft.com/office/drawing/2014/main" id="{8F72F2C1-75E8-C331-186D-1AAB401688C9}"/>
              </a:ext>
            </a:extLst>
          </p:cNvPr>
          <p:cNvGrpSpPr/>
          <p:nvPr/>
        </p:nvGrpSpPr>
        <p:grpSpPr>
          <a:xfrm>
            <a:off x="-132776" y="252714"/>
            <a:ext cx="4380259" cy="837466"/>
            <a:chOff x="-3398541" y="3371063"/>
            <a:chExt cx="4793502" cy="643406"/>
          </a:xfrm>
        </p:grpSpPr>
        <p:sp>
          <p:nvSpPr>
            <p:cNvPr id="7" name="正方形/長方形 6">
              <a:extLst>
                <a:ext uri="{FF2B5EF4-FFF2-40B4-BE49-F238E27FC236}">
                  <a16:creationId xmlns:a16="http://schemas.microsoft.com/office/drawing/2014/main" id="{4E03C5C5-5E40-81FF-DDAC-8F169B9E8D5E}"/>
                </a:ext>
              </a:extLst>
            </p:cNvPr>
            <p:cNvSpPr/>
            <p:nvPr/>
          </p:nvSpPr>
          <p:spPr>
            <a:xfrm flipV="1">
              <a:off x="-3253239" y="3371063"/>
              <a:ext cx="4648200" cy="643406"/>
            </a:xfrm>
            <a:prstGeom prst="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7B3699ED-75FB-55C2-EDD3-7706E9A393FB}"/>
                </a:ext>
              </a:extLst>
            </p:cNvPr>
            <p:cNvSpPr txBox="1"/>
            <p:nvPr/>
          </p:nvSpPr>
          <p:spPr>
            <a:xfrm>
              <a:off x="-3398541" y="3371064"/>
              <a:ext cx="4648200" cy="567499"/>
            </a:xfrm>
            <a:prstGeom prst="rect">
              <a:avLst/>
            </a:prstGeom>
            <a:noFill/>
          </p:spPr>
          <p:txBody>
            <a:bodyPr wrap="square" rtlCol="0">
              <a:spAutoFit/>
            </a:bodyPr>
            <a:lstStyle/>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　</a:t>
              </a:r>
              <a:endPar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endParaRPr>
            </a:p>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　</a:t>
              </a:r>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生活クラブ創設者・岩根邦雄 追悼写真展　</a:t>
              </a:r>
              <a:endParaRPr kumimoji="1" lang="en-US" altLang="ja-JP" sz="16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endParaRPr>
            </a:p>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桑原史成</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生活者群像</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より</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endParaRPr>
            </a:p>
          </p:txBody>
        </p:sp>
      </p:grpSp>
      <p:sp>
        <p:nvSpPr>
          <p:cNvPr id="19" name="テキスト ボックス 18">
            <a:extLst>
              <a:ext uri="{FF2B5EF4-FFF2-40B4-BE49-F238E27FC236}">
                <a16:creationId xmlns:a16="http://schemas.microsoft.com/office/drawing/2014/main" id="{60694520-6947-F7FB-B546-E1EB8C8F76A9}"/>
              </a:ext>
            </a:extLst>
          </p:cNvPr>
          <p:cNvSpPr txBox="1"/>
          <p:nvPr/>
        </p:nvSpPr>
        <p:spPr>
          <a:xfrm>
            <a:off x="0" y="6884147"/>
            <a:ext cx="4250437" cy="369332"/>
          </a:xfrm>
          <a:prstGeom prst="rect">
            <a:avLst/>
          </a:prstGeom>
          <a:solidFill>
            <a:srgbClr val="FF575B"/>
          </a:solidFill>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　</a:t>
            </a:r>
            <a:r>
              <a:rPr kumimoji="1" lang="en-US" altLang="ja-JP"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information</a:t>
            </a:r>
            <a:endPar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endParaRPr>
          </a:p>
        </p:txBody>
      </p:sp>
      <p:sp>
        <p:nvSpPr>
          <p:cNvPr id="13" name="テキスト ボックス 12">
            <a:extLst>
              <a:ext uri="{FF2B5EF4-FFF2-40B4-BE49-F238E27FC236}">
                <a16:creationId xmlns:a16="http://schemas.microsoft.com/office/drawing/2014/main" id="{B2F640BD-5EFE-FB74-249E-547A4CD55BCF}"/>
              </a:ext>
            </a:extLst>
          </p:cNvPr>
          <p:cNvSpPr txBox="1"/>
          <p:nvPr/>
        </p:nvSpPr>
        <p:spPr>
          <a:xfrm>
            <a:off x="59716" y="8579798"/>
            <a:ext cx="2410883" cy="1015663"/>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＜お問い合わせ＞</a:t>
            </a:r>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生活クラブ生活協同組合・東京</a:t>
            </a:r>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企画部企画課</a:t>
            </a:r>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TEL</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03-5426-5202</a:t>
            </a:r>
          </a:p>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　　（</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9</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00</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17</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00</a:t>
            </a:r>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a:t>
            </a:r>
          </a:p>
        </p:txBody>
      </p:sp>
      <p:sp>
        <p:nvSpPr>
          <p:cNvPr id="21" name="テキスト ボックス 20">
            <a:extLst>
              <a:ext uri="{FF2B5EF4-FFF2-40B4-BE49-F238E27FC236}">
                <a16:creationId xmlns:a16="http://schemas.microsoft.com/office/drawing/2014/main" id="{018F324E-6F12-95BF-7791-D3899069020B}"/>
              </a:ext>
            </a:extLst>
          </p:cNvPr>
          <p:cNvSpPr txBox="1"/>
          <p:nvPr/>
        </p:nvSpPr>
        <p:spPr>
          <a:xfrm>
            <a:off x="4481694" y="6220840"/>
            <a:ext cx="2267443" cy="306467"/>
          </a:xfrm>
          <a:prstGeom prst="roundRect">
            <a:avLst/>
          </a:prstGeom>
          <a:solidFill>
            <a:schemeClr val="bg1">
              <a:alpha val="60000"/>
            </a:schemeClr>
          </a:solid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cs typeface="源柔ゴシックXP Medium" panose="020B0402020203020207" pitchFamily="50" charset="-128"/>
              </a:rPr>
              <a:t>50周年フェスタの展示風景</a:t>
            </a:r>
          </a:p>
        </p:txBody>
      </p:sp>
      <p:grpSp>
        <p:nvGrpSpPr>
          <p:cNvPr id="15" name="グループ化 14">
            <a:extLst>
              <a:ext uri="{FF2B5EF4-FFF2-40B4-BE49-F238E27FC236}">
                <a16:creationId xmlns:a16="http://schemas.microsoft.com/office/drawing/2014/main" id="{36C7DB15-A11C-4C2D-373D-5926C6EC6645}"/>
              </a:ext>
            </a:extLst>
          </p:cNvPr>
          <p:cNvGrpSpPr/>
          <p:nvPr/>
        </p:nvGrpSpPr>
        <p:grpSpPr>
          <a:xfrm>
            <a:off x="4652066" y="622047"/>
            <a:ext cx="1926701" cy="2904055"/>
            <a:chOff x="4696818" y="600268"/>
            <a:chExt cx="2080416" cy="3091323"/>
          </a:xfrm>
        </p:grpSpPr>
        <p:pic>
          <p:nvPicPr>
            <p:cNvPr id="12" name="図 11">
              <a:extLst>
                <a:ext uri="{FF2B5EF4-FFF2-40B4-BE49-F238E27FC236}">
                  <a16:creationId xmlns:a16="http://schemas.microsoft.com/office/drawing/2014/main" id="{84A3BD15-60CF-C3B2-94C5-35CCD8FE45CE}"/>
                </a:ext>
              </a:extLst>
            </p:cNvPr>
            <p:cNvPicPr>
              <a:picLocks noChangeAspect="1"/>
            </p:cNvPicPr>
            <p:nvPr/>
          </p:nvPicPr>
          <p:blipFill>
            <a:blip r:embed="rId4"/>
            <a:stretch>
              <a:fillRect/>
            </a:stretch>
          </p:blipFill>
          <p:spPr>
            <a:xfrm>
              <a:off x="4696818" y="600268"/>
              <a:ext cx="2080416" cy="3091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正方形/長方形 13">
              <a:extLst>
                <a:ext uri="{FF2B5EF4-FFF2-40B4-BE49-F238E27FC236}">
                  <a16:creationId xmlns:a16="http://schemas.microsoft.com/office/drawing/2014/main" id="{B6079750-22B9-C807-01E1-3FC8A470A7BD}"/>
                </a:ext>
              </a:extLst>
            </p:cNvPr>
            <p:cNvSpPr/>
            <p:nvPr/>
          </p:nvSpPr>
          <p:spPr>
            <a:xfrm>
              <a:off x="4696818" y="600268"/>
              <a:ext cx="2080416" cy="3091323"/>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grpSp>
      <p:grpSp>
        <p:nvGrpSpPr>
          <p:cNvPr id="6" name="グループ化 5">
            <a:extLst>
              <a:ext uri="{FF2B5EF4-FFF2-40B4-BE49-F238E27FC236}">
                <a16:creationId xmlns:a16="http://schemas.microsoft.com/office/drawing/2014/main" id="{09A36A29-C895-EB44-9982-B568344C203B}"/>
              </a:ext>
            </a:extLst>
          </p:cNvPr>
          <p:cNvGrpSpPr/>
          <p:nvPr/>
        </p:nvGrpSpPr>
        <p:grpSpPr>
          <a:xfrm>
            <a:off x="-148257" y="3940482"/>
            <a:ext cx="4383214" cy="837466"/>
            <a:chOff x="-3436425" y="3371064"/>
            <a:chExt cx="4707502" cy="494636"/>
          </a:xfrm>
        </p:grpSpPr>
        <p:sp>
          <p:nvSpPr>
            <p:cNvPr id="10" name="正方形/長方形 9">
              <a:extLst>
                <a:ext uri="{FF2B5EF4-FFF2-40B4-BE49-F238E27FC236}">
                  <a16:creationId xmlns:a16="http://schemas.microsoft.com/office/drawing/2014/main" id="{536EF8E8-F2A6-AF77-227D-E475E44334E2}"/>
                </a:ext>
              </a:extLst>
            </p:cNvPr>
            <p:cNvSpPr/>
            <p:nvPr/>
          </p:nvSpPr>
          <p:spPr>
            <a:xfrm flipV="1">
              <a:off x="-3293825" y="3371064"/>
              <a:ext cx="4564902" cy="494636"/>
            </a:xfrm>
            <a:prstGeom prst="rect">
              <a:avLst/>
            </a:prstGeom>
            <a:solidFill>
              <a:srgbClr val="FF5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0000FF"/>
                </a:highlight>
                <a:latin typeface="HGP創英角ｺﾞｼｯｸUB" panose="020B0900000000000000" pitchFamily="50" charset="-128"/>
                <a:ea typeface="HGP創英角ｺﾞｼｯｸUB" panose="020B0900000000000000" pitchFamily="50" charset="-128"/>
              </a:endParaRPr>
            </a:p>
          </p:txBody>
        </p:sp>
        <p:sp>
          <p:nvSpPr>
            <p:cNvPr id="16" name="テキスト ボックス 15">
              <a:extLst>
                <a:ext uri="{FF2B5EF4-FFF2-40B4-BE49-F238E27FC236}">
                  <a16:creationId xmlns:a16="http://schemas.microsoft.com/office/drawing/2014/main" id="{D4DCF4F1-F9E0-9525-09EF-3BF840042A11}"/>
                </a:ext>
              </a:extLst>
            </p:cNvPr>
            <p:cNvSpPr txBox="1"/>
            <p:nvPr/>
          </p:nvSpPr>
          <p:spPr>
            <a:xfrm>
              <a:off x="-3436425" y="3501830"/>
              <a:ext cx="4564902" cy="199962"/>
            </a:xfrm>
            <a:prstGeom prst="rect">
              <a:avLst/>
            </a:prstGeom>
            <a:noFill/>
          </p:spPr>
          <p:txBody>
            <a:bodyPr wrap="square" rtlCol="0">
              <a:spAutoFit/>
            </a:bodyPr>
            <a:lstStyle/>
            <a:p>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　生活クラブ創立</a:t>
              </a:r>
              <a:r>
                <a:rPr kumimoji="1" lang="en-US" altLang="ja-JP" sz="16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60</a:t>
              </a:r>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cs typeface="源柔ゴシックXP Bold" panose="020B0602020203020207" pitchFamily="50" charset="-128"/>
                </a:rPr>
                <a:t>周年の歩み（展示）</a:t>
              </a:r>
            </a:p>
          </p:txBody>
        </p:sp>
      </p:grpSp>
      <p:sp>
        <p:nvSpPr>
          <p:cNvPr id="4" name="テキスト ボックス 3">
            <a:extLst>
              <a:ext uri="{FF2B5EF4-FFF2-40B4-BE49-F238E27FC236}">
                <a16:creationId xmlns:a16="http://schemas.microsoft.com/office/drawing/2014/main" id="{C35C0A08-3DE8-6301-7C44-F37D0C77851D}"/>
              </a:ext>
            </a:extLst>
          </p:cNvPr>
          <p:cNvSpPr txBox="1"/>
          <p:nvPr/>
        </p:nvSpPr>
        <p:spPr>
          <a:xfrm>
            <a:off x="59716" y="7347772"/>
            <a:ext cx="2410883" cy="646331"/>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＜会場住所＞</a:t>
            </a:r>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生活クラブ館</a:t>
            </a:r>
            <a:endPar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a:p>
            <a:r>
              <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東京都世田谷区宮坂</a:t>
            </a:r>
            <a:r>
              <a:rPr lang="en-US" altLang="ja-JP"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rPr>
              <a:t>3-13-13</a:t>
            </a:r>
            <a:endParaRPr lang="ja-JP" altLang="en-US" sz="1200" dirty="0">
              <a:latin typeface="HGP創英角ｺﾞｼｯｸUB" panose="020B0900000000000000" pitchFamily="50" charset="-128"/>
              <a:ea typeface="HGP創英角ｺﾞｼｯｸUB" panose="020B0900000000000000" pitchFamily="50" charset="-128"/>
              <a:cs typeface="源柔ゴシックXP Normal" panose="020B0202020203020207" pitchFamily="50" charset="-128"/>
            </a:endParaRPr>
          </a:p>
        </p:txBody>
      </p:sp>
      <p:sp>
        <p:nvSpPr>
          <p:cNvPr id="5" name="テキスト ボックス 4">
            <a:extLst>
              <a:ext uri="{FF2B5EF4-FFF2-40B4-BE49-F238E27FC236}">
                <a16:creationId xmlns:a16="http://schemas.microsoft.com/office/drawing/2014/main" id="{B906AEEA-0643-F5C0-975E-3DF0C26E3A9B}"/>
              </a:ext>
            </a:extLst>
          </p:cNvPr>
          <p:cNvSpPr txBox="1"/>
          <p:nvPr/>
        </p:nvSpPr>
        <p:spPr>
          <a:xfrm>
            <a:off x="2556391" y="1128536"/>
            <a:ext cx="1225617" cy="306467"/>
          </a:xfrm>
          <a:prstGeom prst="roundRect">
            <a:avLst/>
          </a:prstGeom>
          <a:solidFill>
            <a:schemeClr val="bg1">
              <a:alpha val="60000"/>
            </a:schemeClr>
          </a:solidFill>
        </p:spPr>
        <p:txBody>
          <a:bodyPr wrap="square">
            <a:spAutoFit/>
          </a:bodyPr>
          <a:lstStyle/>
          <a:p>
            <a:r>
              <a:rPr lang="en-US" altLang="ja-JP" sz="1200" dirty="0">
                <a:latin typeface="HGP創英角ｺﾞｼｯｸUB" panose="020B0900000000000000" pitchFamily="50" charset="-128"/>
                <a:ea typeface="HGP創英角ｺﾞｼｯｸUB" panose="020B0900000000000000" pitchFamily="50" charset="-128"/>
                <a:cs typeface="源柔ゴシックXP Medium" panose="020B0402020203020207" pitchFamily="50" charset="-128"/>
              </a:rPr>
              <a:t>※</a:t>
            </a:r>
            <a:r>
              <a:rPr lang="ja-JP" altLang="en-US" sz="1200" dirty="0">
                <a:latin typeface="HGP創英角ｺﾞｼｯｸUB" panose="020B0900000000000000" pitchFamily="50" charset="-128"/>
                <a:ea typeface="HGP創英角ｺﾞｼｯｸUB" panose="020B0900000000000000" pitchFamily="50" charset="-128"/>
                <a:cs typeface="源柔ゴシックXP Medium" panose="020B0402020203020207" pitchFamily="50" charset="-128"/>
              </a:rPr>
              <a:t>観覧無料</a:t>
            </a:r>
          </a:p>
        </p:txBody>
      </p:sp>
      <p:sp>
        <p:nvSpPr>
          <p:cNvPr id="20" name="テキスト ボックス 19">
            <a:extLst>
              <a:ext uri="{FF2B5EF4-FFF2-40B4-BE49-F238E27FC236}">
                <a16:creationId xmlns:a16="http://schemas.microsoft.com/office/drawing/2014/main" id="{9F1477AE-1C03-C3F6-FAF7-4DB54E2C8B40}"/>
              </a:ext>
            </a:extLst>
          </p:cNvPr>
          <p:cNvSpPr txBox="1"/>
          <p:nvPr/>
        </p:nvSpPr>
        <p:spPr>
          <a:xfrm>
            <a:off x="1857790" y="4989001"/>
            <a:ext cx="1225617" cy="306467"/>
          </a:xfrm>
          <a:prstGeom prst="roundRect">
            <a:avLst/>
          </a:prstGeom>
          <a:solidFill>
            <a:schemeClr val="bg1">
              <a:alpha val="60000"/>
            </a:schemeClr>
          </a:solidFill>
        </p:spPr>
        <p:txBody>
          <a:bodyPr wrap="square">
            <a:spAutoFit/>
          </a:bodyPr>
          <a:lstStyle/>
          <a:p>
            <a:r>
              <a:rPr lang="en-US" altLang="ja-JP" sz="1200" dirty="0">
                <a:latin typeface="HGP創英角ｺﾞｼｯｸUB" panose="020B0900000000000000" pitchFamily="50" charset="-128"/>
                <a:ea typeface="HGP創英角ｺﾞｼｯｸUB" panose="020B0900000000000000" pitchFamily="50" charset="-128"/>
                <a:cs typeface="源柔ゴシックXP Medium" panose="020B0402020203020207" pitchFamily="50" charset="-128"/>
              </a:rPr>
              <a:t>※</a:t>
            </a:r>
            <a:r>
              <a:rPr lang="ja-JP" altLang="en-US" sz="1200" dirty="0">
                <a:latin typeface="HGP創英角ｺﾞｼｯｸUB" panose="020B0900000000000000" pitchFamily="50" charset="-128"/>
                <a:ea typeface="HGP創英角ｺﾞｼｯｸUB" panose="020B0900000000000000" pitchFamily="50" charset="-128"/>
                <a:cs typeface="源柔ゴシックXP Medium" panose="020B0402020203020207" pitchFamily="50" charset="-128"/>
              </a:rPr>
              <a:t>観覧無料</a:t>
            </a:r>
          </a:p>
        </p:txBody>
      </p:sp>
      <p:pic>
        <p:nvPicPr>
          <p:cNvPr id="31" name="図 30" descr="ダイアグラム&#10;&#10;AI 生成コンテンツは誤りを含む可能性があります。">
            <a:extLst>
              <a:ext uri="{FF2B5EF4-FFF2-40B4-BE49-F238E27FC236}">
                <a16:creationId xmlns:a16="http://schemas.microsoft.com/office/drawing/2014/main" id="{8CF7C0D9-A3CE-3223-349F-8C99E3819C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2008" y="6699197"/>
            <a:ext cx="2982513" cy="2896264"/>
          </a:xfrm>
          <a:prstGeom prst="rect">
            <a:avLst/>
          </a:prstGeom>
          <a:ln w="28575" cap="rnd">
            <a:solidFill>
              <a:srgbClr val="FF7C7F"/>
            </a:solidFill>
          </a:ln>
        </p:spPr>
      </p:pic>
    </p:spTree>
    <p:extLst>
      <p:ext uri="{BB962C8B-B14F-4D97-AF65-F5344CB8AC3E}">
        <p14:creationId xmlns:p14="http://schemas.microsoft.com/office/powerpoint/2010/main" val="9509331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807</TotalTime>
  <Words>713</Words>
  <Application>Microsoft Office PowerPoint</Application>
  <PresentationFormat>A4 210 x 297 mm</PresentationFormat>
  <Paragraphs>77</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HGP創英角ｺﾞｼｯｸUB</vt:lpstr>
      <vt:lpstr>HG創英角ｺﾞｼｯｸUB</vt:lpstr>
      <vt:lpstr>游ゴシック</vt:lpstr>
      <vt:lpstr>Aptos</vt:lpstr>
      <vt:lpstr>Aptos Display</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歩美</dc:creator>
  <cp:lastModifiedBy>生活クラブ東京本部02</cp:lastModifiedBy>
  <cp:revision>25</cp:revision>
  <cp:lastPrinted>2025-10-10T07:27:14Z</cp:lastPrinted>
  <dcterms:created xsi:type="dcterms:W3CDTF">2025-10-03T06:00:04Z</dcterms:created>
  <dcterms:modified xsi:type="dcterms:W3CDTF">2025-10-17T03:43:58Z</dcterms:modified>
</cp:coreProperties>
</file>